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D98962-BD37-409F-9F0B-0994643B9797}">
  <a:tblStyle styleId="{87D98962-BD37-409F-9F0B-0994643B97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f54d074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f54d074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f54d074da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f54d074da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0c8d944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0c8d944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f54d074da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f54d074da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0e12f8d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0e12f8d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de uso. Lenguaje predictivo para la FAO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ddfd2c6f8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ddfd2c6f8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f54d074da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f54d074da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0e12f8d7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0e12f8d7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0e12f8d7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0e12f8d7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0e12f8d7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0e12f8d7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ddfd2c6f8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ddfd2c6f8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ddfd2c6f8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ddfd2c6f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ddfd2c6f8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ddfd2c6f8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ddfd2c6f8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ddfd2c6f8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ddfd2c6f8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ddfd2c6f8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ddfd2c6f8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ddfd2c6f8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ddfd2c6f8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ddfd2c6f8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ddfd2c6f8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ddfd2c6f8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f54d074da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f54d074da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ddfd2c6f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ddfd2c6f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Ningún lenguaje tendría sentido si no fuese para comunicarnos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ddfd2c6f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ddfd2c6f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hombre se dió cuenta que también se podían utilizar los lenguajes para resolver problemas tediosos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ddfd2c6f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ddfd2c6f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ddfd2c6f8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ddfd2c6f8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ddfd2c6f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ddfd2c6f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ddfd2c6f8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ddfd2c6f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54d074da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f54d074da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ontchangethislink.peardeckmagic.zone?eyJ0eXBlIjoiZ29vZ2xlLXNsaWRlcy1hZGRvbi1yZXNwb25zZS1mb290ZXIiLCJsYXN0RWRpdGVkQnkiOiIxMDkxOTIxNjA1NjA3OTEyNTE2MTgiLCJwcmVzZW50YXRpb25JZCI6IjFYSjJqS0JpckttLUFuakMydlM3R3BOMXhoRmRjVmJ4bUJVeDdnT0Q1NjA0IiwiY29udGVudElkIjoiY3VzdG9tLXJlc3BvbnNlLW11bHRpcGxlQ2hvaWNlIiwic2xpZGVJZCI6ImdjZjU0ZDA3NGRhXzBfMCIsImNvbnRlbnRJbnN0YW5jZUlkIjoiMVhKMmpLQmlyS20tQW5qQzJ2UzdHcE4xeGhGZGNWYnhtQlV4N2dPRDU2MDQvYWYxNDQ2M2EtNTc5NS00Y2UxLTk2NGUtNTUwYTExMzU3MmY3In0=pearId=magic-pear-metadata-identifier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pp.diagrams.net/?page-id=hk4aqVs7IywplE6PUlk5&amp;scale=auto#G1lViVq_632lLh4YwLUdOB_jeszOIsidN_" TargetMode="External"/><Relationship Id="rId4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pp.diagrams.net/?page-id=gN5MtITkfwlxR4WLFVAn&amp;scale=auto#G1lViVq_632lLh4YwLUdOB_jeszOIsidN_" TargetMode="External"/><Relationship Id="rId4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pp.diagrams.net/?page-id=xiodERnsVfKIfJiD-YQs&amp;scale=auto#G1lViVq_632lLh4YwLUdOB_jeszOIsidN_" TargetMode="External"/><Relationship Id="rId4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11" Type="http://schemas.openxmlformats.org/officeDocument/2006/relationships/image" Target="../media/image28.png"/><Relationship Id="rId10" Type="http://schemas.openxmlformats.org/officeDocument/2006/relationships/image" Target="../media/image29.png"/><Relationship Id="rId12" Type="http://schemas.openxmlformats.org/officeDocument/2006/relationships/image" Target="../media/image20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9" Type="http://schemas.openxmlformats.org/officeDocument/2006/relationships/hyperlink" Target="https://dotnetfiddle.net/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hyperlink" Target="https://dotnetfiddle.net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forms/d/1Niv0Uwm6MuSVzlhhddv6ag_2rtXxJL1W4BQuZNAmsfk/prefill" TargetMode="External"/><Relationship Id="rId4" Type="http://schemas.openxmlformats.org/officeDocument/2006/relationships/hyperlink" Target="https://docs.google.com/forms/d/1Niv0Uwm6MuSVzlhhddv6ag_2rtXxJL1W4BQuZNAmsfk/prefill" TargetMode="External"/><Relationship Id="rId5" Type="http://schemas.openxmlformats.org/officeDocument/2006/relationships/image" Target="../media/image4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ZdvEGPt4s0Y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.wikipedia.org/wiki/Alan_Turing" TargetMode="External"/><Relationship Id="rId4" Type="http://schemas.openxmlformats.org/officeDocument/2006/relationships/hyperlink" Target="http://www.youtube.com/watch?v=JS4k00Jj4z0" TargetMode="External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s.wikipedia.org/wiki/Grace_Murray_Hopper" TargetMode="External"/><Relationship Id="rId4" Type="http://schemas.openxmlformats.org/officeDocument/2006/relationships/hyperlink" Target="https://www.youtube.com/watch?v=8QoACZM-2DQ" TargetMode="External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xataka.com/historia-tecnologica/premio-turing-considerado-como-nobel-informatica-para-creadores-base-que-se-sustentan-compiladores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reate.kahoot.it/share/e1-comptrad/b34089e1-cfc6-45d0-a5b5-f6f9a427c292" TargetMode="External"/><Relationship Id="rId4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412800" y="0"/>
            <a:ext cx="8318400" cy="1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Hemos inventado lenguajes… </a:t>
            </a:r>
            <a:endParaRPr sz="31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para resolver problemas...</a:t>
            </a:r>
            <a:endParaRPr sz="31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125" y="1232700"/>
            <a:ext cx="1358400" cy="13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75" y="3503650"/>
            <a:ext cx="14351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950" y="3503662"/>
            <a:ext cx="1676250" cy="16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000" y="1500525"/>
            <a:ext cx="14351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3875" y="1500523"/>
            <a:ext cx="1676250" cy="16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4250" y="3726412"/>
            <a:ext cx="1230725" cy="12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326" y="0"/>
            <a:ext cx="648135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38" y="131713"/>
            <a:ext cx="7941328" cy="488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650" y="73812"/>
            <a:ext cx="6628705" cy="49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250" y="0"/>
            <a:ext cx="4485726" cy="15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487" y="1825875"/>
            <a:ext cx="869100" cy="8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229" y="3684925"/>
            <a:ext cx="869100" cy="8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1223" y="1825875"/>
            <a:ext cx="869100" cy="8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9975" y="3734224"/>
            <a:ext cx="931400" cy="93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>
            <a:stCxn id="142" idx="1"/>
            <a:endCxn id="138" idx="2"/>
          </p:cNvCxnSpPr>
          <p:nvPr/>
        </p:nvCxnSpPr>
        <p:spPr>
          <a:xfrm flipH="1">
            <a:off x="1827779" y="4119624"/>
            <a:ext cx="1993500" cy="434400"/>
          </a:xfrm>
          <a:prstGeom prst="curvedConnector4">
            <a:avLst>
              <a:gd fmla="val 39101" name="adj1"/>
              <a:gd fmla="val 15481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5"/>
          <p:cNvCxnSpPr>
            <a:stCxn id="142" idx="1"/>
            <a:endCxn id="137" idx="2"/>
          </p:cNvCxnSpPr>
          <p:nvPr/>
        </p:nvCxnSpPr>
        <p:spPr>
          <a:xfrm flipH="1" rot="5400000">
            <a:off x="2495887" y="2794125"/>
            <a:ext cx="1424400" cy="122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5"/>
          <p:cNvCxnSpPr>
            <a:stCxn id="142" idx="3"/>
            <a:endCxn id="139" idx="2"/>
          </p:cNvCxnSpPr>
          <p:nvPr/>
        </p:nvCxnSpPr>
        <p:spPr>
          <a:xfrm rot="-5400000">
            <a:off x="5097122" y="2920725"/>
            <a:ext cx="1424400" cy="972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5"/>
          <p:cNvCxnSpPr>
            <a:stCxn id="142" idx="3"/>
            <a:endCxn id="140" idx="2"/>
          </p:cNvCxnSpPr>
          <p:nvPr/>
        </p:nvCxnSpPr>
        <p:spPr>
          <a:xfrm>
            <a:off x="5322875" y="4119624"/>
            <a:ext cx="1822800" cy="546000"/>
          </a:xfrm>
          <a:prstGeom prst="curvedConnector4">
            <a:avLst>
              <a:gd fmla="val 37226" name="adj1"/>
              <a:gd fmla="val 14361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299" y="3975834"/>
            <a:ext cx="448219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17348" y="3198188"/>
            <a:ext cx="1707601" cy="17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79550" y="2036313"/>
            <a:ext cx="448225" cy="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83188" y="2036315"/>
            <a:ext cx="448225" cy="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1874" y="3975824"/>
            <a:ext cx="448225" cy="4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ctrTitle"/>
          </p:nvPr>
        </p:nvSpPr>
        <p:spPr>
          <a:xfrm>
            <a:off x="3697050" y="161229"/>
            <a:ext cx="2021100" cy="7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009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Growly</a:t>
            </a:r>
            <a:endParaRPr b="1" sz="4009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800" y="89450"/>
            <a:ext cx="710250" cy="7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>
            <p:ph type="ctrTitle"/>
          </p:nvPr>
        </p:nvSpPr>
        <p:spPr>
          <a:xfrm>
            <a:off x="95200" y="1262500"/>
            <a:ext cx="22092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210">
                <a:latin typeface="Times New Roman"/>
                <a:ea typeface="Times New Roman"/>
                <a:cs typeface="Times New Roman"/>
                <a:sym typeface="Times New Roman"/>
              </a:rPr>
              <a:t>Tipos de datos</a:t>
            </a:r>
            <a:endParaRPr b="1" sz="2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6"/>
          <p:cNvSpPr txBox="1"/>
          <p:nvPr>
            <p:ph type="ctrTitle"/>
          </p:nvPr>
        </p:nvSpPr>
        <p:spPr>
          <a:xfrm>
            <a:off x="2452238" y="1371400"/>
            <a:ext cx="29085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210">
                <a:latin typeface="Times New Roman"/>
                <a:ea typeface="Times New Roman"/>
                <a:cs typeface="Times New Roman"/>
                <a:sym typeface="Times New Roman"/>
              </a:rPr>
              <a:t>Ciclos y condicionales</a:t>
            </a:r>
            <a:endParaRPr b="1" sz="2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6"/>
          <p:cNvSpPr txBox="1"/>
          <p:nvPr>
            <p:ph type="ctrTitle"/>
          </p:nvPr>
        </p:nvSpPr>
        <p:spPr>
          <a:xfrm>
            <a:off x="5508575" y="1316950"/>
            <a:ext cx="35493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210">
                <a:latin typeface="Times New Roman"/>
                <a:ea typeface="Times New Roman"/>
                <a:cs typeface="Times New Roman"/>
                <a:sym typeface="Times New Roman"/>
              </a:rPr>
              <a:t>Funciones preconstruidas</a:t>
            </a:r>
            <a:endParaRPr b="1" sz="2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6"/>
          <p:cNvSpPr txBox="1"/>
          <p:nvPr>
            <p:ph type="ctrTitle"/>
          </p:nvPr>
        </p:nvSpPr>
        <p:spPr>
          <a:xfrm>
            <a:off x="140650" y="1883775"/>
            <a:ext cx="2118300" cy="18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location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weather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plant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integer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prediction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p26"/>
          <p:cNvSpPr txBox="1"/>
          <p:nvPr>
            <p:ph type="ctrTitle"/>
          </p:nvPr>
        </p:nvSpPr>
        <p:spPr>
          <a:xfrm>
            <a:off x="2452250" y="1883775"/>
            <a:ext cx="2619000" cy="93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if … else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foreach 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2" name="Google Shape;162;p26"/>
          <p:cNvSpPr txBox="1"/>
          <p:nvPr>
            <p:ph type="ctrTitle"/>
          </p:nvPr>
        </p:nvSpPr>
        <p:spPr>
          <a:xfrm>
            <a:off x="5718150" y="1883775"/>
            <a:ext cx="26190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and(p1, p2)</a:t>
            </a:r>
            <a:endParaRPr sz="161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or(p1, p2)</a:t>
            </a:r>
            <a:endParaRPr sz="161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not(p1)</a:t>
            </a:r>
            <a:endParaRPr sz="161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lt(p1, p2)</a:t>
            </a:r>
            <a:endParaRPr sz="161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gt(p1, p2)</a:t>
            </a:r>
            <a:endParaRPr sz="161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avg(data)</a:t>
            </a:r>
            <a:endParaRPr sz="161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std(data)</a:t>
            </a:r>
            <a:endParaRPr sz="161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10"/>
              <a:buFont typeface="Roboto Mono"/>
              <a:buChar char="●"/>
            </a:pPr>
            <a:r>
              <a:rPr lang="es" sz="161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len(data)</a:t>
            </a:r>
            <a:endParaRPr sz="161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3" name="Google Shape;163;p26"/>
          <p:cNvCxnSpPr>
            <a:stCxn id="155" idx="2"/>
            <a:endCxn id="157" idx="0"/>
          </p:cNvCxnSpPr>
          <p:nvPr/>
        </p:nvCxnSpPr>
        <p:spPr>
          <a:xfrm rot="5400000">
            <a:off x="2758200" y="-686871"/>
            <a:ext cx="390900" cy="35079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6"/>
          <p:cNvCxnSpPr>
            <a:stCxn id="155" idx="2"/>
            <a:endCxn id="158" idx="0"/>
          </p:cNvCxnSpPr>
          <p:nvPr/>
        </p:nvCxnSpPr>
        <p:spPr>
          <a:xfrm rot="5400000">
            <a:off x="4057200" y="721029"/>
            <a:ext cx="499800" cy="8010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6"/>
          <p:cNvCxnSpPr>
            <a:stCxn id="155" idx="2"/>
            <a:endCxn id="159" idx="0"/>
          </p:cNvCxnSpPr>
          <p:nvPr/>
        </p:nvCxnSpPr>
        <p:spPr>
          <a:xfrm flipH="1" rot="-5400000">
            <a:off x="5772750" y="-193521"/>
            <a:ext cx="445200" cy="25755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2452238" y="3187475"/>
            <a:ext cx="29085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210">
                <a:latin typeface="Times New Roman"/>
                <a:ea typeface="Times New Roman"/>
                <a:cs typeface="Times New Roman"/>
                <a:sym typeface="Times New Roman"/>
              </a:rPr>
              <a:t>Operadores</a:t>
            </a:r>
            <a:endParaRPr b="1" sz="2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6"/>
          <p:cNvSpPr txBox="1"/>
          <p:nvPr>
            <p:ph type="ctrTitle"/>
          </p:nvPr>
        </p:nvSpPr>
        <p:spPr>
          <a:xfrm>
            <a:off x="2526200" y="3584450"/>
            <a:ext cx="26190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1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+, - , * , /, =</a:t>
            </a:r>
            <a:endParaRPr sz="161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8" name="Google Shape;168;p26"/>
          <p:cNvCxnSpPr>
            <a:stCxn id="155" idx="2"/>
            <a:endCxn id="166" idx="0"/>
          </p:cNvCxnSpPr>
          <p:nvPr/>
        </p:nvCxnSpPr>
        <p:spPr>
          <a:xfrm rot="5400000">
            <a:off x="3149250" y="1628979"/>
            <a:ext cx="2315700" cy="8010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25" y="253500"/>
            <a:ext cx="1442297" cy="14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type="ctrTitle"/>
          </p:nvPr>
        </p:nvSpPr>
        <p:spPr>
          <a:xfrm>
            <a:off x="3104525" y="1764450"/>
            <a:ext cx="2757900" cy="8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Estructura de un compilador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75" y="1644063"/>
            <a:ext cx="1569075" cy="15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164" y="4322400"/>
            <a:ext cx="677800" cy="6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ctrTitle"/>
          </p:nvPr>
        </p:nvSpPr>
        <p:spPr>
          <a:xfrm>
            <a:off x="590625" y="3450350"/>
            <a:ext cx="1869600" cy="8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Frontend / 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Análisis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5650" y="1621838"/>
            <a:ext cx="1757225" cy="17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ctrTitle"/>
          </p:nvPr>
        </p:nvSpPr>
        <p:spPr>
          <a:xfrm>
            <a:off x="6709263" y="3450350"/>
            <a:ext cx="1869600" cy="8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Backend/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Síntesis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0425" y="4257650"/>
            <a:ext cx="807300" cy="80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7"/>
          <p:cNvCxnSpPr>
            <a:stCxn id="173" idx="1"/>
            <a:endCxn id="175" idx="0"/>
          </p:cNvCxnSpPr>
          <p:nvPr/>
        </p:nvCxnSpPr>
        <p:spPr>
          <a:xfrm flipH="1">
            <a:off x="1525525" y="974638"/>
            <a:ext cx="2236800" cy="669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7"/>
          <p:cNvCxnSpPr>
            <a:stCxn id="173" idx="3"/>
            <a:endCxn id="178" idx="0"/>
          </p:cNvCxnSpPr>
          <p:nvPr/>
        </p:nvCxnSpPr>
        <p:spPr>
          <a:xfrm>
            <a:off x="5204622" y="974638"/>
            <a:ext cx="2599500" cy="647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ctrTitle"/>
          </p:nvPr>
        </p:nvSpPr>
        <p:spPr>
          <a:xfrm>
            <a:off x="237750" y="10974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Flujo de caracteres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8"/>
          <p:cNvSpPr txBox="1"/>
          <p:nvPr>
            <p:ph type="ctrTitle"/>
          </p:nvPr>
        </p:nvSpPr>
        <p:spPr>
          <a:xfrm>
            <a:off x="237750" y="1650138"/>
            <a:ext cx="3463800" cy="498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Analizador léxico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8"/>
          <p:cNvSpPr txBox="1"/>
          <p:nvPr>
            <p:ph type="ctrTitle"/>
          </p:nvPr>
        </p:nvSpPr>
        <p:spPr>
          <a:xfrm>
            <a:off x="237750" y="2768913"/>
            <a:ext cx="3463800" cy="498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Analizador sintáctico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8"/>
          <p:cNvSpPr txBox="1"/>
          <p:nvPr>
            <p:ph type="ctrTitle"/>
          </p:nvPr>
        </p:nvSpPr>
        <p:spPr>
          <a:xfrm>
            <a:off x="237750" y="3887688"/>
            <a:ext cx="3463800" cy="498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Analizador semántico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8"/>
          <p:cNvSpPr txBox="1"/>
          <p:nvPr>
            <p:ph type="ctrTitle"/>
          </p:nvPr>
        </p:nvSpPr>
        <p:spPr>
          <a:xfrm>
            <a:off x="237750" y="2209538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Flujo de tokens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8"/>
          <p:cNvSpPr txBox="1"/>
          <p:nvPr>
            <p:ph type="ctrTitle"/>
          </p:nvPr>
        </p:nvSpPr>
        <p:spPr>
          <a:xfrm>
            <a:off x="237750" y="33283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Árbol sintáctico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8"/>
          <p:cNvSpPr txBox="1"/>
          <p:nvPr>
            <p:ph type="ctrTitle"/>
          </p:nvPr>
        </p:nvSpPr>
        <p:spPr>
          <a:xfrm>
            <a:off x="237750" y="44471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Árbol sintáctico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8"/>
          <p:cNvSpPr txBox="1"/>
          <p:nvPr>
            <p:ph type="ctrTitle"/>
          </p:nvPr>
        </p:nvSpPr>
        <p:spPr>
          <a:xfrm>
            <a:off x="4436450" y="1242175"/>
            <a:ext cx="4322100" cy="498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Generador de código intermedio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8"/>
          <p:cNvSpPr txBox="1"/>
          <p:nvPr>
            <p:ph type="ctrTitle"/>
          </p:nvPr>
        </p:nvSpPr>
        <p:spPr>
          <a:xfrm>
            <a:off x="4436450" y="2483625"/>
            <a:ext cx="4322100" cy="783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Optimizador de código independiente de la máquina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8"/>
          <p:cNvSpPr txBox="1"/>
          <p:nvPr>
            <p:ph type="ctrTitle"/>
          </p:nvPr>
        </p:nvSpPr>
        <p:spPr>
          <a:xfrm>
            <a:off x="4477025" y="18629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Representación intermedia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8"/>
          <p:cNvSpPr txBox="1"/>
          <p:nvPr>
            <p:ph type="ctrTitle"/>
          </p:nvPr>
        </p:nvSpPr>
        <p:spPr>
          <a:xfrm>
            <a:off x="4436450" y="3887700"/>
            <a:ext cx="4322100" cy="498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Generador de código 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8"/>
          <p:cNvSpPr txBox="1"/>
          <p:nvPr>
            <p:ph type="ctrTitle"/>
          </p:nvPr>
        </p:nvSpPr>
        <p:spPr>
          <a:xfrm>
            <a:off x="4436450" y="33283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epresentación intermedia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8"/>
          <p:cNvSpPr txBox="1"/>
          <p:nvPr>
            <p:ph type="ctrTitle"/>
          </p:nvPr>
        </p:nvSpPr>
        <p:spPr>
          <a:xfrm>
            <a:off x="4436450" y="44471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Código máquina destino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0" y="135575"/>
            <a:ext cx="616175" cy="6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050" y="86213"/>
            <a:ext cx="714900" cy="7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type="ctrTitle"/>
          </p:nvPr>
        </p:nvSpPr>
        <p:spPr>
          <a:xfrm>
            <a:off x="886250" y="194525"/>
            <a:ext cx="19113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8"/>
          <p:cNvSpPr txBox="1"/>
          <p:nvPr>
            <p:ph type="ctrTitle"/>
          </p:nvPr>
        </p:nvSpPr>
        <p:spPr>
          <a:xfrm>
            <a:off x="5253275" y="194513"/>
            <a:ext cx="19113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4" name="Google Shape;204;p28"/>
          <p:cNvCxnSpPr>
            <a:stCxn id="188" idx="3"/>
            <a:endCxn id="189" idx="3"/>
          </p:cNvCxnSpPr>
          <p:nvPr/>
        </p:nvCxnSpPr>
        <p:spPr>
          <a:xfrm>
            <a:off x="3701550" y="1899288"/>
            <a:ext cx="600" cy="11187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8"/>
          <p:cNvCxnSpPr>
            <a:stCxn id="189" idx="3"/>
            <a:endCxn id="190" idx="3"/>
          </p:cNvCxnSpPr>
          <p:nvPr/>
        </p:nvCxnSpPr>
        <p:spPr>
          <a:xfrm>
            <a:off x="3701550" y="3018063"/>
            <a:ext cx="600" cy="11187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8"/>
          <p:cNvCxnSpPr>
            <a:stCxn id="194" idx="1"/>
            <a:endCxn id="195" idx="1"/>
          </p:cNvCxnSpPr>
          <p:nvPr/>
        </p:nvCxnSpPr>
        <p:spPr>
          <a:xfrm>
            <a:off x="4436450" y="1491325"/>
            <a:ext cx="600" cy="13842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8"/>
          <p:cNvCxnSpPr>
            <a:stCxn id="195" idx="1"/>
            <a:endCxn id="197" idx="1"/>
          </p:cNvCxnSpPr>
          <p:nvPr/>
        </p:nvCxnSpPr>
        <p:spPr>
          <a:xfrm>
            <a:off x="4436450" y="2875425"/>
            <a:ext cx="600" cy="12615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28"/>
          <p:cNvSpPr/>
          <p:nvPr/>
        </p:nvSpPr>
        <p:spPr>
          <a:xfrm>
            <a:off x="237750" y="1183338"/>
            <a:ext cx="406800" cy="3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4437050" y="4618988"/>
            <a:ext cx="406800" cy="3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ctrTitle"/>
          </p:nvPr>
        </p:nvSpPr>
        <p:spPr>
          <a:xfrm>
            <a:off x="3697050" y="161229"/>
            <a:ext cx="2021100" cy="7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009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Growly</a:t>
            </a:r>
            <a:endParaRPr b="1" sz="4009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800" y="89450"/>
            <a:ext cx="710250" cy="7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>
            <p:ph type="ctrTitle"/>
          </p:nvPr>
        </p:nvSpPr>
        <p:spPr>
          <a:xfrm>
            <a:off x="1676000" y="1353850"/>
            <a:ext cx="5582400" cy="6426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835" lvl="0" marL="457200" rtl="0" algn="ctr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10"/>
              <a:buFont typeface="Roboto Mono"/>
              <a:buAutoNum type="arabicParenBoth"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prediction = inicio + velocidad * 60 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475" y="2284300"/>
            <a:ext cx="1511325" cy="151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9"/>
          <p:cNvCxnSpPr>
            <a:stCxn id="216" idx="1"/>
            <a:endCxn id="217" idx="1"/>
          </p:cNvCxnSpPr>
          <p:nvPr/>
        </p:nvCxnSpPr>
        <p:spPr>
          <a:xfrm>
            <a:off x="1676000" y="1675150"/>
            <a:ext cx="423600" cy="1364700"/>
          </a:xfrm>
          <a:prstGeom prst="curvedConnector3">
            <a:avLst>
              <a:gd fmla="val -562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9"/>
          <p:cNvSpPr txBox="1"/>
          <p:nvPr>
            <p:ph type="ctrTitle"/>
          </p:nvPr>
        </p:nvSpPr>
        <p:spPr>
          <a:xfrm>
            <a:off x="1910094" y="3844925"/>
            <a:ext cx="17007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myProgram.gwy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400" y="2357612"/>
            <a:ext cx="1364701" cy="1364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9"/>
          <p:cNvCxnSpPr>
            <a:stCxn id="217" idx="3"/>
            <a:endCxn id="220" idx="1"/>
          </p:cNvCxnSpPr>
          <p:nvPr/>
        </p:nvCxnSpPr>
        <p:spPr>
          <a:xfrm>
            <a:off x="3610800" y="3039963"/>
            <a:ext cx="17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9"/>
          <p:cNvSpPr txBox="1"/>
          <p:nvPr>
            <p:ph type="ctrTitle"/>
          </p:nvPr>
        </p:nvSpPr>
        <p:spPr>
          <a:xfrm>
            <a:off x="5229694" y="3844925"/>
            <a:ext cx="17007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myProgram.exe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ctrTitle"/>
          </p:nvPr>
        </p:nvSpPr>
        <p:spPr>
          <a:xfrm>
            <a:off x="3002000" y="1466500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Análisis léxico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488" y="0"/>
            <a:ext cx="1330926" cy="133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>
            <p:ph type="ctrTitle"/>
          </p:nvPr>
        </p:nvSpPr>
        <p:spPr>
          <a:xfrm>
            <a:off x="326622" y="2475275"/>
            <a:ext cx="5433300" cy="6426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prediction = inicio + velocidad * 60 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" name="Google Shape;230;p30"/>
          <p:cNvSpPr txBox="1"/>
          <p:nvPr>
            <p:ph type="ctrTitle"/>
          </p:nvPr>
        </p:nvSpPr>
        <p:spPr>
          <a:xfrm>
            <a:off x="326622" y="3490350"/>
            <a:ext cx="5433300" cy="642600"/>
          </a:xfrm>
          <a:prstGeom prst="rect">
            <a:avLst/>
          </a:prstGeom>
          <a:solidFill>
            <a:srgbClr val="FFF2C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,1] [=]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,2] [+]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,3] [*] [60] 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1" name="Google Shape;231;p30"/>
          <p:cNvCxnSpPr>
            <a:stCxn id="229" idx="1"/>
            <a:endCxn id="230" idx="1"/>
          </p:cNvCxnSpPr>
          <p:nvPr/>
        </p:nvCxnSpPr>
        <p:spPr>
          <a:xfrm>
            <a:off x="326622" y="2796575"/>
            <a:ext cx="600" cy="10152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32" name="Google Shape;232;p30"/>
          <p:cNvGraphicFramePr/>
          <p:nvPr/>
        </p:nvGraphicFramePr>
        <p:xfrm>
          <a:off x="6153000" y="2529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{87D98962-BD37-409F-9F0B-0994643B9797}</a:tableStyleId>
              </a:tblPr>
              <a:tblGrid>
                <a:gridCol w="491750"/>
                <a:gridCol w="1280425"/>
                <a:gridCol w="873775"/>
              </a:tblGrid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prediction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…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inicio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velocidad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30"/>
          <p:cNvSpPr txBox="1"/>
          <p:nvPr>
            <p:ph type="ctrTitle"/>
          </p:nvPr>
        </p:nvSpPr>
        <p:spPr>
          <a:xfrm>
            <a:off x="6152975" y="2037575"/>
            <a:ext cx="2646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10">
                <a:latin typeface="Times New Roman"/>
                <a:ea typeface="Times New Roman"/>
                <a:cs typeface="Times New Roman"/>
                <a:sym typeface="Times New Roman"/>
              </a:rPr>
              <a:t>Tabla de símbolos</a:t>
            </a:r>
            <a:endParaRPr b="1" sz="19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455975" y="2945300"/>
            <a:ext cx="4116000" cy="20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>
            <p:ph type="ctrTitle"/>
          </p:nvPr>
        </p:nvSpPr>
        <p:spPr>
          <a:xfrm>
            <a:off x="3002000" y="1466500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Análisis sintáctico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31"/>
          <p:cNvSpPr txBox="1"/>
          <p:nvPr>
            <p:ph type="ctrTitle"/>
          </p:nvPr>
        </p:nvSpPr>
        <p:spPr>
          <a:xfrm>
            <a:off x="455975" y="2134775"/>
            <a:ext cx="4904700" cy="642600"/>
          </a:xfrm>
          <a:prstGeom prst="rect">
            <a:avLst/>
          </a:prstGeom>
          <a:solidFill>
            <a:srgbClr val="FFF2C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,1] [=]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,2] [+]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,3] [*] [60] 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p31"/>
          <p:cNvSpPr txBox="1"/>
          <p:nvPr>
            <p:ph type="ctrTitle"/>
          </p:nvPr>
        </p:nvSpPr>
        <p:spPr>
          <a:xfrm>
            <a:off x="561900" y="3388950"/>
            <a:ext cx="9291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[id,1]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2" name="Google Shape;242;p31"/>
          <p:cNvSpPr txBox="1"/>
          <p:nvPr>
            <p:ph type="ctrTitle"/>
          </p:nvPr>
        </p:nvSpPr>
        <p:spPr>
          <a:xfrm>
            <a:off x="1491000" y="3040650"/>
            <a:ext cx="505800" cy="2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10">
                <a:latin typeface="Roboto Mono"/>
                <a:ea typeface="Roboto Mono"/>
                <a:cs typeface="Roboto Mono"/>
                <a:sym typeface="Roboto Mono"/>
              </a:rPr>
              <a:t>=</a:t>
            </a:r>
            <a:endParaRPr sz="16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43" name="Google Shape;243;p31"/>
          <p:cNvCxnSpPr>
            <a:stCxn id="242" idx="1"/>
            <a:endCxn id="241" idx="0"/>
          </p:cNvCxnSpPr>
          <p:nvPr/>
        </p:nvCxnSpPr>
        <p:spPr>
          <a:xfrm flipH="1">
            <a:off x="1026300" y="3171000"/>
            <a:ext cx="4647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1"/>
          <p:cNvSpPr txBox="1"/>
          <p:nvPr>
            <p:ph type="ctrTitle"/>
          </p:nvPr>
        </p:nvSpPr>
        <p:spPr>
          <a:xfrm>
            <a:off x="2235000" y="3388950"/>
            <a:ext cx="3525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+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5" name="Google Shape;245;p31"/>
          <p:cNvSpPr txBox="1"/>
          <p:nvPr>
            <p:ph type="ctrTitle"/>
          </p:nvPr>
        </p:nvSpPr>
        <p:spPr>
          <a:xfrm>
            <a:off x="1279350" y="3826950"/>
            <a:ext cx="9291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[id,2]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46" name="Google Shape;246;p31"/>
          <p:cNvCxnSpPr>
            <a:stCxn id="242" idx="3"/>
            <a:endCxn id="244" idx="0"/>
          </p:cNvCxnSpPr>
          <p:nvPr/>
        </p:nvCxnSpPr>
        <p:spPr>
          <a:xfrm>
            <a:off x="1996800" y="3171000"/>
            <a:ext cx="4146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1"/>
          <p:cNvCxnSpPr>
            <a:stCxn id="244" idx="1"/>
            <a:endCxn id="245" idx="0"/>
          </p:cNvCxnSpPr>
          <p:nvPr/>
        </p:nvCxnSpPr>
        <p:spPr>
          <a:xfrm flipH="1">
            <a:off x="1743900" y="3564150"/>
            <a:ext cx="49110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1"/>
          <p:cNvSpPr txBox="1"/>
          <p:nvPr>
            <p:ph type="ctrTitle"/>
          </p:nvPr>
        </p:nvSpPr>
        <p:spPr>
          <a:xfrm>
            <a:off x="2124375" y="4350925"/>
            <a:ext cx="9291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[id,3]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1"/>
          <p:cNvSpPr txBox="1"/>
          <p:nvPr>
            <p:ph type="ctrTitle"/>
          </p:nvPr>
        </p:nvSpPr>
        <p:spPr>
          <a:xfrm>
            <a:off x="3119950" y="3826950"/>
            <a:ext cx="3525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0" name="Google Shape;250;p31"/>
          <p:cNvCxnSpPr>
            <a:stCxn id="244" idx="3"/>
            <a:endCxn id="249" idx="0"/>
          </p:cNvCxnSpPr>
          <p:nvPr/>
        </p:nvCxnSpPr>
        <p:spPr>
          <a:xfrm>
            <a:off x="2587500" y="3564150"/>
            <a:ext cx="70860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>
            <a:stCxn id="249" idx="1"/>
            <a:endCxn id="248" idx="0"/>
          </p:cNvCxnSpPr>
          <p:nvPr/>
        </p:nvCxnSpPr>
        <p:spPr>
          <a:xfrm flipH="1">
            <a:off x="2588950" y="4002150"/>
            <a:ext cx="5310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1"/>
          <p:cNvSpPr txBox="1"/>
          <p:nvPr>
            <p:ph type="ctrTitle"/>
          </p:nvPr>
        </p:nvSpPr>
        <p:spPr>
          <a:xfrm>
            <a:off x="3764800" y="4281450"/>
            <a:ext cx="5310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60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3" name="Google Shape;253;p31"/>
          <p:cNvCxnSpPr>
            <a:stCxn id="249" idx="3"/>
            <a:endCxn id="252" idx="0"/>
          </p:cNvCxnSpPr>
          <p:nvPr/>
        </p:nvCxnSpPr>
        <p:spPr>
          <a:xfrm>
            <a:off x="3472450" y="4002150"/>
            <a:ext cx="558000" cy="2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54" name="Google Shape;254;p31"/>
          <p:cNvGraphicFramePr/>
          <p:nvPr/>
        </p:nvGraphicFramePr>
        <p:xfrm>
          <a:off x="6153000" y="2529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{87D98962-BD37-409F-9F0B-0994643B9797}</a:tableStyleId>
              </a:tblPr>
              <a:tblGrid>
                <a:gridCol w="491750"/>
                <a:gridCol w="1280425"/>
                <a:gridCol w="873775"/>
              </a:tblGrid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prediction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…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inicio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velocidad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31"/>
          <p:cNvSpPr txBox="1"/>
          <p:nvPr>
            <p:ph type="ctrTitle"/>
          </p:nvPr>
        </p:nvSpPr>
        <p:spPr>
          <a:xfrm>
            <a:off x="6152975" y="2037575"/>
            <a:ext cx="2646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10">
                <a:latin typeface="Times New Roman"/>
                <a:ea typeface="Times New Roman"/>
                <a:cs typeface="Times New Roman"/>
                <a:sym typeface="Times New Roman"/>
              </a:rPr>
              <a:t>Tabla de símbolos</a:t>
            </a:r>
            <a:endParaRPr b="1" sz="19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638" y="0"/>
            <a:ext cx="1486625" cy="148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1"/>
          <p:cNvCxnSpPr>
            <a:stCxn id="240" idx="1"/>
            <a:endCxn id="238" idx="1"/>
          </p:cNvCxnSpPr>
          <p:nvPr/>
        </p:nvCxnSpPr>
        <p:spPr>
          <a:xfrm>
            <a:off x="455975" y="2456075"/>
            <a:ext cx="600" cy="15183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412800" y="0"/>
            <a:ext cx="8318400" cy="1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Aunque a veces cuesta mucho entendernos a nosotros mismos...</a:t>
            </a:r>
            <a:endParaRPr sz="31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504" y="1704713"/>
            <a:ext cx="4236746" cy="230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27" y="1515600"/>
            <a:ext cx="2645400" cy="26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887" y="2070175"/>
            <a:ext cx="1003150" cy="100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4"/>
          <p:cNvCxnSpPr>
            <a:stCxn id="69" idx="1"/>
            <a:endCxn id="68" idx="0"/>
          </p:cNvCxnSpPr>
          <p:nvPr/>
        </p:nvCxnSpPr>
        <p:spPr>
          <a:xfrm rot="10800000">
            <a:off x="1476788" y="1515450"/>
            <a:ext cx="1799100" cy="1056300"/>
          </a:xfrm>
          <a:prstGeom prst="bentConnector4">
            <a:avLst>
              <a:gd fmla="val 13242" name="adj1"/>
              <a:gd fmla="val 12252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>
            <a:stCxn id="69" idx="2"/>
            <a:endCxn id="67" idx="2"/>
          </p:cNvCxnSpPr>
          <p:nvPr/>
        </p:nvCxnSpPr>
        <p:spPr>
          <a:xfrm flipH="1" rot="-5400000">
            <a:off x="4855513" y="1995275"/>
            <a:ext cx="940200" cy="3096300"/>
          </a:xfrm>
          <a:prstGeom prst="bentConnector3">
            <a:avLst>
              <a:gd fmla="val 1253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48" y="0"/>
            <a:ext cx="1466500" cy="14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>
            <p:ph type="ctrTitle"/>
          </p:nvPr>
        </p:nvSpPr>
        <p:spPr>
          <a:xfrm>
            <a:off x="3193050" y="1414700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Análisis semántico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55975" y="2785100"/>
            <a:ext cx="4849200" cy="2358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 txBox="1"/>
          <p:nvPr>
            <p:ph type="ctrTitle"/>
          </p:nvPr>
        </p:nvSpPr>
        <p:spPr>
          <a:xfrm>
            <a:off x="428225" y="1997450"/>
            <a:ext cx="4904700" cy="642600"/>
          </a:xfrm>
          <a:prstGeom prst="rect">
            <a:avLst/>
          </a:prstGeom>
          <a:solidFill>
            <a:srgbClr val="FFF2C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,1] [=]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,2] [+]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,3] [*] [60] 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32"/>
          <p:cNvSpPr txBox="1"/>
          <p:nvPr>
            <p:ph type="ctrTitle"/>
          </p:nvPr>
        </p:nvSpPr>
        <p:spPr>
          <a:xfrm>
            <a:off x="561900" y="3388950"/>
            <a:ext cx="9291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[id,1]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7" name="Google Shape;267;p32"/>
          <p:cNvSpPr txBox="1"/>
          <p:nvPr>
            <p:ph type="ctrTitle"/>
          </p:nvPr>
        </p:nvSpPr>
        <p:spPr>
          <a:xfrm>
            <a:off x="1491000" y="3040650"/>
            <a:ext cx="505800" cy="2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10">
                <a:latin typeface="Roboto Mono"/>
                <a:ea typeface="Roboto Mono"/>
                <a:cs typeface="Roboto Mono"/>
                <a:sym typeface="Roboto Mono"/>
              </a:rPr>
              <a:t>=</a:t>
            </a:r>
            <a:endParaRPr sz="16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68" name="Google Shape;268;p32"/>
          <p:cNvCxnSpPr>
            <a:stCxn id="267" idx="1"/>
            <a:endCxn id="266" idx="0"/>
          </p:cNvCxnSpPr>
          <p:nvPr/>
        </p:nvCxnSpPr>
        <p:spPr>
          <a:xfrm flipH="1">
            <a:off x="1026300" y="3171000"/>
            <a:ext cx="4647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2"/>
          <p:cNvSpPr txBox="1"/>
          <p:nvPr>
            <p:ph type="ctrTitle"/>
          </p:nvPr>
        </p:nvSpPr>
        <p:spPr>
          <a:xfrm>
            <a:off x="2235000" y="3388950"/>
            <a:ext cx="3525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+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0" name="Google Shape;270;p32"/>
          <p:cNvSpPr txBox="1"/>
          <p:nvPr>
            <p:ph type="ctrTitle"/>
          </p:nvPr>
        </p:nvSpPr>
        <p:spPr>
          <a:xfrm>
            <a:off x="1279350" y="3826950"/>
            <a:ext cx="9291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[id,2]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1" name="Google Shape;271;p32"/>
          <p:cNvCxnSpPr>
            <a:stCxn id="267" idx="3"/>
            <a:endCxn id="269" idx="0"/>
          </p:cNvCxnSpPr>
          <p:nvPr/>
        </p:nvCxnSpPr>
        <p:spPr>
          <a:xfrm>
            <a:off x="1996800" y="3171000"/>
            <a:ext cx="4146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2"/>
          <p:cNvCxnSpPr>
            <a:stCxn id="269" idx="1"/>
            <a:endCxn id="270" idx="0"/>
          </p:cNvCxnSpPr>
          <p:nvPr/>
        </p:nvCxnSpPr>
        <p:spPr>
          <a:xfrm flipH="1">
            <a:off x="1743900" y="3564150"/>
            <a:ext cx="49110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2"/>
          <p:cNvSpPr txBox="1"/>
          <p:nvPr>
            <p:ph type="ctrTitle"/>
          </p:nvPr>
        </p:nvSpPr>
        <p:spPr>
          <a:xfrm>
            <a:off x="2124375" y="4350925"/>
            <a:ext cx="9291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[id,3]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4" name="Google Shape;274;p32"/>
          <p:cNvSpPr txBox="1"/>
          <p:nvPr>
            <p:ph type="ctrTitle"/>
          </p:nvPr>
        </p:nvSpPr>
        <p:spPr>
          <a:xfrm>
            <a:off x="3119950" y="3826950"/>
            <a:ext cx="3525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5" name="Google Shape;275;p32"/>
          <p:cNvCxnSpPr>
            <a:stCxn id="269" idx="3"/>
            <a:endCxn id="274" idx="0"/>
          </p:cNvCxnSpPr>
          <p:nvPr/>
        </p:nvCxnSpPr>
        <p:spPr>
          <a:xfrm>
            <a:off x="2587500" y="3564150"/>
            <a:ext cx="70860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2"/>
          <p:cNvCxnSpPr>
            <a:stCxn id="274" idx="1"/>
            <a:endCxn id="273" idx="0"/>
          </p:cNvCxnSpPr>
          <p:nvPr/>
        </p:nvCxnSpPr>
        <p:spPr>
          <a:xfrm flipH="1">
            <a:off x="2588950" y="4002150"/>
            <a:ext cx="5310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2"/>
          <p:cNvSpPr txBox="1"/>
          <p:nvPr>
            <p:ph type="ctrTitle"/>
          </p:nvPr>
        </p:nvSpPr>
        <p:spPr>
          <a:xfrm>
            <a:off x="3407425" y="4281450"/>
            <a:ext cx="13494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410">
                <a:latin typeface="Roboto Mono"/>
                <a:ea typeface="Roboto Mono"/>
                <a:cs typeface="Roboto Mono"/>
                <a:sym typeface="Roboto Mono"/>
              </a:rPr>
              <a:t>inttofloat</a:t>
            </a:r>
            <a:endParaRPr b="1"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8" name="Google Shape;278;p32"/>
          <p:cNvCxnSpPr>
            <a:stCxn id="274" idx="3"/>
            <a:endCxn id="277" idx="0"/>
          </p:cNvCxnSpPr>
          <p:nvPr/>
        </p:nvCxnSpPr>
        <p:spPr>
          <a:xfrm>
            <a:off x="3472450" y="4002150"/>
            <a:ext cx="609600" cy="2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79" name="Google Shape;279;p32"/>
          <p:cNvGraphicFramePr/>
          <p:nvPr/>
        </p:nvGraphicFramePr>
        <p:xfrm>
          <a:off x="6153000" y="2529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{87D98962-BD37-409F-9F0B-0994643B9797}</a:tableStyleId>
              </a:tblPr>
              <a:tblGrid>
                <a:gridCol w="491750"/>
                <a:gridCol w="1280425"/>
                <a:gridCol w="873775"/>
              </a:tblGrid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prediction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…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inicio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velocidad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0" name="Google Shape;280;p32"/>
          <p:cNvSpPr txBox="1"/>
          <p:nvPr>
            <p:ph type="ctrTitle"/>
          </p:nvPr>
        </p:nvSpPr>
        <p:spPr>
          <a:xfrm>
            <a:off x="6152975" y="2037575"/>
            <a:ext cx="2646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10">
                <a:latin typeface="Times New Roman"/>
                <a:ea typeface="Times New Roman"/>
                <a:cs typeface="Times New Roman"/>
                <a:sym typeface="Times New Roman"/>
              </a:rPr>
              <a:t>Tabla de símbolos</a:t>
            </a:r>
            <a:endParaRPr b="1" sz="19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1" name="Google Shape;281;p32"/>
          <p:cNvCxnSpPr>
            <a:stCxn id="265" idx="1"/>
            <a:endCxn id="264" idx="1"/>
          </p:cNvCxnSpPr>
          <p:nvPr/>
        </p:nvCxnSpPr>
        <p:spPr>
          <a:xfrm>
            <a:off x="428225" y="2318750"/>
            <a:ext cx="27900" cy="1645500"/>
          </a:xfrm>
          <a:prstGeom prst="curvedConnector3">
            <a:avLst>
              <a:gd fmla="val -8534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2"/>
          <p:cNvSpPr txBox="1"/>
          <p:nvPr>
            <p:ph type="ctrTitle"/>
          </p:nvPr>
        </p:nvSpPr>
        <p:spPr>
          <a:xfrm>
            <a:off x="3727825" y="4925300"/>
            <a:ext cx="708600" cy="2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60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3" name="Google Shape;283;p32"/>
          <p:cNvCxnSpPr>
            <a:stCxn id="277" idx="2"/>
            <a:endCxn id="282" idx="0"/>
          </p:cNvCxnSpPr>
          <p:nvPr/>
        </p:nvCxnSpPr>
        <p:spPr>
          <a:xfrm>
            <a:off x="4082125" y="4631850"/>
            <a:ext cx="0" cy="2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ctrTitle"/>
          </p:nvPr>
        </p:nvSpPr>
        <p:spPr>
          <a:xfrm>
            <a:off x="955175" y="172500"/>
            <a:ext cx="2957700" cy="4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Fases del </a:t>
            </a: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75" y="0"/>
            <a:ext cx="807300" cy="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>
            <p:ph type="ctrTitle"/>
          </p:nvPr>
        </p:nvSpPr>
        <p:spPr>
          <a:xfrm>
            <a:off x="73950" y="1143600"/>
            <a:ext cx="4322100" cy="498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Generador de código intermedio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3"/>
          <p:cNvSpPr txBox="1"/>
          <p:nvPr>
            <p:ph type="ctrTitle"/>
          </p:nvPr>
        </p:nvSpPr>
        <p:spPr>
          <a:xfrm>
            <a:off x="73950" y="2571750"/>
            <a:ext cx="4322100" cy="783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Optimizador de código independiente de la máquina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33"/>
          <p:cNvSpPr txBox="1"/>
          <p:nvPr>
            <p:ph type="ctrTitle"/>
          </p:nvPr>
        </p:nvSpPr>
        <p:spPr>
          <a:xfrm>
            <a:off x="73950" y="4121850"/>
            <a:ext cx="4322100" cy="498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Generador de código 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5668950" y="812100"/>
            <a:ext cx="2957700" cy="1161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t1 = inttofloat(60)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t2 = id3 * t1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t3 = id2 + t2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id1 = t3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94" name="Google Shape;294;p33"/>
          <p:cNvCxnSpPr>
            <a:stCxn id="290" idx="3"/>
            <a:endCxn id="293" idx="1"/>
          </p:cNvCxnSpPr>
          <p:nvPr/>
        </p:nvCxnSpPr>
        <p:spPr>
          <a:xfrm>
            <a:off x="4396050" y="1392750"/>
            <a:ext cx="12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3"/>
          <p:cNvSpPr/>
          <p:nvPr/>
        </p:nvSpPr>
        <p:spPr>
          <a:xfrm>
            <a:off x="5668950" y="2608350"/>
            <a:ext cx="2957700" cy="710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t1 = id3 * 60.0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id1 = id2 + t1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5668950" y="3783300"/>
            <a:ext cx="2957700" cy="1244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LDF 		R2, id3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MULF 	R2, R2, #60.0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LDF		R1, id2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ADDF		R1, R1, R2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ono"/>
                <a:ea typeface="Roboto Mono"/>
                <a:cs typeface="Roboto Mono"/>
                <a:sym typeface="Roboto Mono"/>
              </a:rPr>
              <a:t>STF		id1, R1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97" name="Google Shape;297;p33"/>
          <p:cNvCxnSpPr>
            <a:stCxn id="291" idx="3"/>
            <a:endCxn id="295" idx="1"/>
          </p:cNvCxnSpPr>
          <p:nvPr/>
        </p:nvCxnSpPr>
        <p:spPr>
          <a:xfrm>
            <a:off x="4396050" y="2963550"/>
            <a:ext cx="12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3"/>
          <p:cNvCxnSpPr>
            <a:stCxn id="292" idx="3"/>
            <a:endCxn id="296" idx="1"/>
          </p:cNvCxnSpPr>
          <p:nvPr/>
        </p:nvCxnSpPr>
        <p:spPr>
          <a:xfrm>
            <a:off x="4396050" y="4371000"/>
            <a:ext cx="1272900" cy="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3"/>
          <p:cNvCxnSpPr>
            <a:stCxn id="293" idx="2"/>
            <a:endCxn id="295" idx="0"/>
          </p:cNvCxnSpPr>
          <p:nvPr/>
        </p:nvCxnSpPr>
        <p:spPr>
          <a:xfrm>
            <a:off x="7147800" y="1973400"/>
            <a:ext cx="0" cy="6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3"/>
          <p:cNvCxnSpPr>
            <a:stCxn id="295" idx="2"/>
            <a:endCxn id="296" idx="0"/>
          </p:cNvCxnSpPr>
          <p:nvPr/>
        </p:nvCxnSpPr>
        <p:spPr>
          <a:xfrm>
            <a:off x="7147800" y="3318750"/>
            <a:ext cx="0" cy="4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438" y="0"/>
            <a:ext cx="1015100" cy="10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>
            <p:ph type="ctrTitle"/>
          </p:nvPr>
        </p:nvSpPr>
        <p:spPr>
          <a:xfrm>
            <a:off x="233463" y="3000988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10">
                <a:latin typeface="Times New Roman"/>
                <a:ea typeface="Times New Roman"/>
                <a:cs typeface="Times New Roman"/>
                <a:sym typeface="Times New Roman"/>
              </a:rPr>
              <a:t>Análisis léxico</a:t>
            </a:r>
            <a:endParaRPr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637" y="1638238"/>
            <a:ext cx="1233625" cy="123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>
            <p:ph type="ctrTitle"/>
          </p:nvPr>
        </p:nvSpPr>
        <p:spPr>
          <a:xfrm>
            <a:off x="3049938" y="3026875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10">
                <a:latin typeface="Times New Roman"/>
                <a:ea typeface="Times New Roman"/>
                <a:cs typeface="Times New Roman"/>
                <a:sym typeface="Times New Roman"/>
              </a:rPr>
              <a:t>Análisis sintáctico</a:t>
            </a:r>
            <a:endParaRPr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5575" y="1560375"/>
            <a:ext cx="1486625" cy="14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2635" y="1586275"/>
            <a:ext cx="1466500" cy="14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>
            <p:ph type="ctrTitle"/>
          </p:nvPr>
        </p:nvSpPr>
        <p:spPr>
          <a:xfrm>
            <a:off x="6250613" y="3000975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10">
                <a:latin typeface="Times New Roman"/>
                <a:ea typeface="Times New Roman"/>
                <a:cs typeface="Times New Roman"/>
                <a:sym typeface="Times New Roman"/>
              </a:rPr>
              <a:t>Análisis semántico</a:t>
            </a:r>
            <a:endParaRPr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2" name="Google Shape;312;p34"/>
          <p:cNvCxnSpPr>
            <a:stCxn id="305" idx="1"/>
            <a:endCxn id="307" idx="0"/>
          </p:cNvCxnSpPr>
          <p:nvPr/>
        </p:nvCxnSpPr>
        <p:spPr>
          <a:xfrm flipH="1">
            <a:off x="1514438" y="507550"/>
            <a:ext cx="2550000" cy="1130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4"/>
          <p:cNvCxnSpPr>
            <a:stCxn id="305" idx="2"/>
            <a:endCxn id="309" idx="0"/>
          </p:cNvCxnSpPr>
          <p:nvPr/>
        </p:nvCxnSpPr>
        <p:spPr>
          <a:xfrm rot="5400000">
            <a:off x="4227738" y="1216250"/>
            <a:ext cx="545400" cy="1431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4"/>
          <p:cNvCxnSpPr>
            <a:stCxn id="305" idx="3"/>
            <a:endCxn id="310" idx="0"/>
          </p:cNvCxnSpPr>
          <p:nvPr/>
        </p:nvCxnSpPr>
        <p:spPr>
          <a:xfrm>
            <a:off x="5079538" y="507550"/>
            <a:ext cx="2486400" cy="1078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4"/>
          <p:cNvSpPr txBox="1"/>
          <p:nvPr>
            <p:ph type="ctrTitle"/>
          </p:nvPr>
        </p:nvSpPr>
        <p:spPr>
          <a:xfrm>
            <a:off x="135488" y="3464588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810">
                <a:latin typeface="Times New Roman"/>
                <a:ea typeface="Times New Roman"/>
                <a:cs typeface="Times New Roman"/>
                <a:sym typeface="Times New Roman"/>
              </a:rPr>
              <a:t>lexer</a:t>
            </a:r>
            <a:endParaRPr i="1"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4"/>
          <p:cNvSpPr txBox="1"/>
          <p:nvPr>
            <p:ph type="ctrTitle"/>
          </p:nvPr>
        </p:nvSpPr>
        <p:spPr>
          <a:xfrm>
            <a:off x="3130100" y="3464588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810">
                <a:latin typeface="Times New Roman"/>
                <a:ea typeface="Times New Roman"/>
                <a:cs typeface="Times New Roman"/>
                <a:sym typeface="Times New Roman"/>
              </a:rPr>
              <a:t>parser</a:t>
            </a:r>
            <a:endParaRPr i="1"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4"/>
          <p:cNvSpPr txBox="1"/>
          <p:nvPr>
            <p:ph type="ctrTitle"/>
          </p:nvPr>
        </p:nvSpPr>
        <p:spPr>
          <a:xfrm>
            <a:off x="819825" y="4447575"/>
            <a:ext cx="3074400" cy="498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Flex - Bison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4"/>
          <p:cNvSpPr txBox="1"/>
          <p:nvPr>
            <p:ph type="ctrTitle"/>
          </p:nvPr>
        </p:nvSpPr>
        <p:spPr>
          <a:xfrm>
            <a:off x="5079550" y="4447575"/>
            <a:ext cx="3074400" cy="498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Todo desde cero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7238" y="3902325"/>
            <a:ext cx="1597125" cy="15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ctrTitle"/>
          </p:nvPr>
        </p:nvSpPr>
        <p:spPr>
          <a:xfrm>
            <a:off x="2378400" y="32625"/>
            <a:ext cx="43872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110">
                <a:latin typeface="Times New Roman"/>
                <a:ea typeface="Times New Roman"/>
                <a:cs typeface="Times New Roman"/>
                <a:sym typeface="Times New Roman"/>
              </a:rPr>
              <a:t>Resumen del frontend de compilador</a:t>
            </a:r>
            <a:endParaRPr b="1" sz="21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5"/>
          <p:cNvSpPr txBox="1"/>
          <p:nvPr>
            <p:ph type="ctrTitle"/>
          </p:nvPr>
        </p:nvSpPr>
        <p:spPr>
          <a:xfrm>
            <a:off x="946850" y="844092"/>
            <a:ext cx="2021100" cy="7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009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Growly</a:t>
            </a:r>
            <a:endParaRPr b="1" sz="4009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00" y="772313"/>
            <a:ext cx="710250" cy="7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>
            <p:ph type="ctrTitle"/>
          </p:nvPr>
        </p:nvSpPr>
        <p:spPr>
          <a:xfrm>
            <a:off x="520998" y="4215569"/>
            <a:ext cx="2375100" cy="3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10">
                <a:latin typeface="Times New Roman"/>
                <a:ea typeface="Times New Roman"/>
                <a:cs typeface="Times New Roman"/>
                <a:sym typeface="Times New Roman"/>
              </a:rPr>
              <a:t>Análisis léxico</a:t>
            </a:r>
            <a:endParaRPr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985" y="2991823"/>
            <a:ext cx="1062351" cy="106236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>
            <p:ph type="ctrTitle"/>
          </p:nvPr>
        </p:nvSpPr>
        <p:spPr>
          <a:xfrm>
            <a:off x="4352925" y="4222933"/>
            <a:ext cx="2281800" cy="3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10">
                <a:latin typeface="Times New Roman"/>
                <a:ea typeface="Times New Roman"/>
                <a:cs typeface="Times New Roman"/>
                <a:sym typeface="Times New Roman"/>
              </a:rPr>
              <a:t>Análisis sintáctico</a:t>
            </a:r>
            <a:endParaRPr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951" y="2970838"/>
            <a:ext cx="1104358" cy="110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1233" y="892363"/>
            <a:ext cx="1213336" cy="121333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/>
          <p:nvPr>
            <p:ph type="ctrTitle"/>
          </p:nvPr>
        </p:nvSpPr>
        <p:spPr>
          <a:xfrm>
            <a:off x="4300223" y="2165566"/>
            <a:ext cx="2281800" cy="3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10">
                <a:latin typeface="Times New Roman"/>
                <a:ea typeface="Times New Roman"/>
                <a:cs typeface="Times New Roman"/>
                <a:sym typeface="Times New Roman"/>
              </a:rPr>
              <a:t>Análisis semántico</a:t>
            </a:r>
            <a:endParaRPr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5"/>
          <p:cNvSpPr txBox="1"/>
          <p:nvPr>
            <p:ph type="ctrTitle"/>
          </p:nvPr>
        </p:nvSpPr>
        <p:spPr>
          <a:xfrm>
            <a:off x="210038" y="1542525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10">
                <a:latin typeface="Times New Roman"/>
                <a:ea typeface="Times New Roman"/>
                <a:cs typeface="Times New Roman"/>
                <a:sym typeface="Times New Roman"/>
              </a:rPr>
              <a:t>Lenguaje de alto nivel</a:t>
            </a:r>
            <a:endParaRPr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4" name="Google Shape;334;p35"/>
          <p:cNvCxnSpPr>
            <a:stCxn id="333" idx="2"/>
            <a:endCxn id="328" idx="0"/>
          </p:cNvCxnSpPr>
          <p:nvPr/>
        </p:nvCxnSpPr>
        <p:spPr>
          <a:xfrm flipH="1">
            <a:off x="1587188" y="1980225"/>
            <a:ext cx="1800" cy="10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35"/>
          <p:cNvCxnSpPr>
            <a:stCxn id="328" idx="3"/>
            <a:endCxn id="330" idx="1"/>
          </p:cNvCxnSpPr>
          <p:nvPr/>
        </p:nvCxnSpPr>
        <p:spPr>
          <a:xfrm>
            <a:off x="2118336" y="3523007"/>
            <a:ext cx="277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35"/>
          <p:cNvCxnSpPr>
            <a:stCxn id="330" idx="0"/>
            <a:endCxn id="332" idx="2"/>
          </p:cNvCxnSpPr>
          <p:nvPr/>
        </p:nvCxnSpPr>
        <p:spPr>
          <a:xfrm rot="10800000">
            <a:off x="5441130" y="2527738"/>
            <a:ext cx="0" cy="4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7" name="Google Shape;33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8725" y="675251"/>
            <a:ext cx="1647575" cy="164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5"/>
          <p:cNvCxnSpPr>
            <a:stCxn id="331" idx="3"/>
            <a:endCxn id="337" idx="1"/>
          </p:cNvCxnSpPr>
          <p:nvPr/>
        </p:nvCxnSpPr>
        <p:spPr>
          <a:xfrm>
            <a:off x="5924568" y="1499030"/>
            <a:ext cx="14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199" y="1902424"/>
            <a:ext cx="1338675" cy="13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6"/>
          <p:cNvSpPr txBox="1"/>
          <p:nvPr>
            <p:ph type="ctrTitle"/>
          </p:nvPr>
        </p:nvSpPr>
        <p:spPr>
          <a:xfrm>
            <a:off x="370975" y="1239100"/>
            <a:ext cx="27579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510">
                <a:latin typeface="Times New Roman"/>
                <a:ea typeface="Times New Roman"/>
                <a:cs typeface="Times New Roman"/>
                <a:sym typeface="Times New Roman"/>
              </a:rPr>
              <a:t>Nombres, identificadores y variables</a:t>
            </a:r>
            <a:endParaRPr sz="15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6"/>
          <p:cNvSpPr txBox="1"/>
          <p:nvPr>
            <p:ph type="ctrTitle"/>
          </p:nvPr>
        </p:nvSpPr>
        <p:spPr>
          <a:xfrm>
            <a:off x="370975" y="4000413"/>
            <a:ext cx="27579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510">
                <a:latin typeface="Times New Roman"/>
                <a:ea typeface="Times New Roman"/>
                <a:cs typeface="Times New Roman"/>
                <a:sym typeface="Times New Roman"/>
              </a:rPr>
              <a:t>Procedimientos, funciones y métodos</a:t>
            </a:r>
            <a:endParaRPr sz="15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36"/>
          <p:cNvSpPr txBox="1"/>
          <p:nvPr>
            <p:ph type="ctrTitle"/>
          </p:nvPr>
        </p:nvSpPr>
        <p:spPr>
          <a:xfrm>
            <a:off x="6026175" y="4000413"/>
            <a:ext cx="27579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510">
                <a:latin typeface="Times New Roman"/>
                <a:ea typeface="Times New Roman"/>
                <a:cs typeface="Times New Roman"/>
                <a:sym typeface="Times New Roman"/>
              </a:rPr>
              <a:t>Declaraciones y definiciones</a:t>
            </a:r>
            <a:endParaRPr sz="15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36"/>
          <p:cNvSpPr txBox="1"/>
          <p:nvPr>
            <p:ph type="ctrTitle"/>
          </p:nvPr>
        </p:nvSpPr>
        <p:spPr>
          <a:xfrm>
            <a:off x="6026175" y="1239088"/>
            <a:ext cx="27579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510">
                <a:latin typeface="Times New Roman"/>
                <a:ea typeface="Times New Roman"/>
                <a:cs typeface="Times New Roman"/>
                <a:sym typeface="Times New Roman"/>
              </a:rPr>
              <a:t>Alcance estático y dinámico</a:t>
            </a:r>
            <a:endParaRPr sz="15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152" y="245725"/>
            <a:ext cx="1030875" cy="10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512" y="2907949"/>
            <a:ext cx="1030875" cy="10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6629" y="244020"/>
            <a:ext cx="1137000" cy="1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6625" y="3004263"/>
            <a:ext cx="1137000" cy="113697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/>
          <p:nvPr>
            <p:ph type="ctrTitle"/>
          </p:nvPr>
        </p:nvSpPr>
        <p:spPr>
          <a:xfrm>
            <a:off x="3436638" y="3241093"/>
            <a:ext cx="22818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1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Lenguajes de </a:t>
            </a:r>
            <a:endParaRPr sz="18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81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alto nivel</a:t>
            </a:r>
            <a:endParaRPr sz="18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3" name="Google Shape;353;p36"/>
          <p:cNvCxnSpPr>
            <a:stCxn id="343" idx="0"/>
            <a:endCxn id="348" idx="3"/>
          </p:cNvCxnSpPr>
          <p:nvPr/>
        </p:nvCxnSpPr>
        <p:spPr>
          <a:xfrm flipH="1" rot="5400000">
            <a:off x="2825237" y="150124"/>
            <a:ext cx="1141200" cy="2363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6"/>
          <p:cNvCxnSpPr>
            <a:stCxn id="343" idx="0"/>
            <a:endCxn id="350" idx="1"/>
          </p:cNvCxnSpPr>
          <p:nvPr/>
        </p:nvCxnSpPr>
        <p:spPr>
          <a:xfrm rot="-5400000">
            <a:off x="5162087" y="227974"/>
            <a:ext cx="1089900" cy="2259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6"/>
          <p:cNvCxnSpPr>
            <a:stCxn id="343" idx="1"/>
            <a:endCxn id="349" idx="3"/>
          </p:cNvCxnSpPr>
          <p:nvPr/>
        </p:nvCxnSpPr>
        <p:spPr>
          <a:xfrm flipH="1">
            <a:off x="2265399" y="2571762"/>
            <a:ext cx="1642800" cy="85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6"/>
          <p:cNvCxnSpPr>
            <a:stCxn id="343" idx="3"/>
            <a:endCxn id="351" idx="1"/>
          </p:cNvCxnSpPr>
          <p:nvPr/>
        </p:nvCxnSpPr>
        <p:spPr>
          <a:xfrm>
            <a:off x="5246874" y="2571762"/>
            <a:ext cx="1589700" cy="10011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863" y="366350"/>
            <a:ext cx="5012275" cy="44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/>
        </p:nvSpPr>
        <p:spPr>
          <a:xfrm>
            <a:off x="2767200" y="276075"/>
            <a:ext cx="360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Evaluación del encuentro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3072000" y="973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5124" y="1060750"/>
            <a:ext cx="5124100" cy="38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963" y="1414575"/>
            <a:ext cx="3544076" cy="35440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ctrTitle"/>
          </p:nvPr>
        </p:nvSpPr>
        <p:spPr>
          <a:xfrm>
            <a:off x="412800" y="0"/>
            <a:ext cx="8318400" cy="10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Al final todo se puede reducir a un proceso comunicativo tradicional</a:t>
            </a:r>
            <a:endParaRPr sz="31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412800" y="0"/>
            <a:ext cx="83184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10">
                <a:latin typeface="Times New Roman"/>
                <a:ea typeface="Times New Roman"/>
                <a:cs typeface="Times New Roman"/>
                <a:sym typeface="Times New Roman"/>
              </a:rPr>
              <a:t>Pero, ¿cómo nos </a:t>
            </a:r>
            <a:r>
              <a:rPr lang="es" sz="2710">
                <a:latin typeface="Times New Roman"/>
                <a:ea typeface="Times New Roman"/>
                <a:cs typeface="Times New Roman"/>
                <a:sym typeface="Times New Roman"/>
              </a:rPr>
              <a:t>comunicamos</a:t>
            </a:r>
            <a:r>
              <a:rPr lang="es" sz="2710">
                <a:latin typeface="Times New Roman"/>
                <a:ea typeface="Times New Roman"/>
                <a:cs typeface="Times New Roman"/>
                <a:sym typeface="Times New Roman"/>
              </a:rPr>
              <a:t> con las máquinas en el pasado?</a:t>
            </a:r>
            <a:endParaRPr sz="2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• The iconic moment in which Charlie Chaplin is swallowed up by the cogs of the factory machine. Modern Times © Roy Export S.A.S.&#10;• Subscribe to our channel: http://bit.ly/TheChaplinFilms&#10;• Download the Modern Times soundtrack: http://bit.ly/itunesMT&#10;• Facebook: https://www.facebook.com/CharlieChaplinOfficial&#10;• Twitter: https://twitter.com/ChaplinOfficial&#10;• Instagram: https://www.instagram.com/charliechaplinofficial&#10;• Official website: http://www.charliechaplin.com" id="83" name="Google Shape;83;p16" title="Charlie Chaplin Swallowed by a Factory Machine - Modern Times (1936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162" y="923375"/>
            <a:ext cx="5511676" cy="41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412800" y="0"/>
            <a:ext cx="8318400" cy="7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1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Alan Turing</a:t>
            </a: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dio</a:t>
            </a: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 un gran paso...</a:t>
            </a:r>
            <a:endParaRPr sz="31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lan Turing (Benedict Cumberbatch) fue el principal responsable de descifrar Enigma, el código secreto utilizado por el Ejército alemán en la Segunda Guerra Mundial. En 1943, la &quot;Bomba&quot; descifraba 84.000 mensajes alemanes al mes. Algunos historiadores estiman que las informaciones descifradas acortaron la guerra en dos años." id="89" name="Google Shape;89;p17" title="Descifrando Enigma (2014~Morten Tyldum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200" y="867300"/>
            <a:ext cx="5701600" cy="4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412800" y="0"/>
            <a:ext cx="8318400" cy="10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...pero </a:t>
            </a:r>
            <a:r>
              <a:rPr lang="es" sz="311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Grace Hooper</a:t>
            </a: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 cambió las reglas del juego, hasta el día hoy...</a:t>
            </a:r>
            <a:endParaRPr sz="31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638" y="1216850"/>
            <a:ext cx="3232720" cy="37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ctrTitle"/>
          </p:nvPr>
        </p:nvSpPr>
        <p:spPr>
          <a:xfrm>
            <a:off x="412800" y="0"/>
            <a:ext cx="8318400" cy="10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Sin embargo, el Jaque Mate final quedó en manos de</a:t>
            </a:r>
            <a:b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31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Alfred Aho y Jeffrey Ullman</a:t>
            </a:r>
            <a:r>
              <a:rPr lang="es" sz="311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1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888" y="1216850"/>
            <a:ext cx="6735816" cy="37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613" y="1760013"/>
            <a:ext cx="5126774" cy="16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ctrTitle"/>
          </p:nvPr>
        </p:nvSpPr>
        <p:spPr>
          <a:xfrm>
            <a:off x="412800" y="98050"/>
            <a:ext cx="8318400" cy="16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/>
              <a:t>Compiladores y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/>
              <a:t>traductores</a:t>
            </a:r>
            <a:endParaRPr sz="4900"/>
          </a:p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941850" y="2106500"/>
            <a:ext cx="7260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Ing. En Sistemas de Información</a:t>
            </a:r>
            <a:endParaRPr/>
          </a:p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2444250" y="28019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 Cuatrimestre - 2021</a:t>
            </a:r>
            <a:endParaRPr/>
          </a:p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2444250" y="3809375"/>
            <a:ext cx="42555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130"/>
              <a:t>Facilitador</a:t>
            </a:r>
            <a:br>
              <a:rPr lang="es" sz="2130">
                <a:latin typeface="Arial"/>
                <a:ea typeface="Arial"/>
                <a:cs typeface="Arial"/>
                <a:sym typeface="Arial"/>
              </a:rPr>
            </a:br>
            <a:endParaRPr sz="213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 sz="2130">
                <a:latin typeface="Arial"/>
                <a:ea typeface="Arial"/>
                <a:cs typeface="Arial"/>
                <a:sym typeface="Arial"/>
              </a:rPr>
              <a:t> Ing. Wilmer Palacios</a:t>
            </a:r>
            <a:endParaRPr sz="213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1"/>
          <p:cNvCxnSpPr/>
          <p:nvPr/>
        </p:nvCxnSpPr>
        <p:spPr>
          <a:xfrm>
            <a:off x="1238400" y="1860850"/>
            <a:ext cx="666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1"/>
          <p:cNvCxnSpPr/>
          <p:nvPr/>
        </p:nvCxnSpPr>
        <p:spPr>
          <a:xfrm>
            <a:off x="3079350" y="3602975"/>
            <a:ext cx="29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